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measuring-size/early-years-measuring-size-capacit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measuring-size/early-years-measuring-size-capacit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early-years-shape-spaces-and-measures/early-years-measuring-size/early-years-measuring-size-capacit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measuring-size/early-years-measuring-size-capacity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measuring-size/early-years-measuring-size-capacity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early-years-shape-spaces-and-measures/early-years-measuring-size/early-years-measuring-size-capacity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early-years-shape-spaces-and-measures/early-years-measuring-size/early-years-measuring-size-capacity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4097867" y="5528733"/>
            <a:ext cx="922866" cy="592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97866" y="3133615"/>
            <a:ext cx="922866" cy="58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Cafe Is Open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Monsters just love milkshakes! They drink them all day long. Let’s see which milkshakes the monsters have been drinking at the cafe today.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55650" y="2292263"/>
            <a:ext cx="3413343" cy="108976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Yum </a:t>
            </a:r>
            <a:r>
              <a:rPr lang="en-US" dirty="0" err="1">
                <a:latin typeface="Twinkl" pitchFamily="2" charset="77"/>
              </a:rPr>
              <a:t>yum</a:t>
            </a:r>
            <a:r>
              <a:rPr lang="en-US" dirty="0">
                <a:latin typeface="Twinkl" pitchFamily="2" charset="77"/>
              </a:rPr>
              <a:t>! Which delicious milkshake shall I order today?</a:t>
            </a:r>
          </a:p>
          <a:p>
            <a:r>
              <a:rPr lang="en-US" dirty="0">
                <a:latin typeface="Twinkl" pitchFamily="2" charset="77"/>
              </a:rPr>
              <a:t>Which one would you order?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" y="3712818"/>
            <a:ext cx="2874538" cy="306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76" y="2957740"/>
            <a:ext cx="1301968" cy="228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59" y="2957739"/>
            <a:ext cx="1307987" cy="228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2" y="3503580"/>
            <a:ext cx="979562" cy="1739969"/>
          </a:xfrm>
          <a:prstGeom prst="rect">
            <a:avLst/>
          </a:prstGeom>
        </p:spPr>
      </p:pic>
      <p:sp>
        <p:nvSpPr>
          <p:cNvPr id="10" name="Rectangle 9">
            <a:hlinkClick r:id="rId6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Milkshake Mix Up!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77"/>
              </a:rPr>
              <a:t>The monsters have mixed up their milkshakes. Can you help them to find which milkshake is theirs?</a:t>
            </a:r>
            <a:endParaRPr lang="en-GB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5650" y="2239910"/>
            <a:ext cx="3728667" cy="1072922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2" charset="77"/>
              </a:rPr>
              <a:t>Hello! My favourite milkshake is chocolate. My milkshake is </a:t>
            </a:r>
            <a:r>
              <a:rPr lang="en-GB" b="1" dirty="0">
                <a:latin typeface="Twinkl" pitchFamily="2" charset="77"/>
              </a:rPr>
              <a:t>full</a:t>
            </a:r>
            <a:r>
              <a:rPr lang="en-GB" dirty="0">
                <a:latin typeface="Twinkl" pitchFamily="2" charset="77"/>
              </a:rPr>
              <a:t>. I wonder which one is mine.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55650" y="2239910"/>
            <a:ext cx="2469801" cy="1072922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Well done! You found my milkshake. My milkshake is</a:t>
            </a:r>
            <a:r>
              <a:rPr lang="en-US" b="1" dirty="0"/>
              <a:t> full</a:t>
            </a:r>
            <a:r>
              <a:rPr lang="en-US" dirty="0"/>
              <a:t>.</a:t>
            </a:r>
            <a:endParaRPr lang="en-GB" dirty="0"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5" y="3484799"/>
            <a:ext cx="2501118" cy="3278995"/>
          </a:xfrm>
          <a:prstGeom prst="rect">
            <a:avLst/>
          </a:prstGeom>
        </p:spPr>
      </p:pic>
      <p:pic>
        <p:nvPicPr>
          <p:cNvPr id="4" name="Fu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7" y="2776371"/>
            <a:ext cx="1843819" cy="3386244"/>
          </a:xfrm>
          <a:prstGeom prst="rect">
            <a:avLst/>
          </a:prstGeom>
        </p:spPr>
      </p:pic>
      <p:pic>
        <p:nvPicPr>
          <p:cNvPr id="7" name="Emp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92" y="2779982"/>
            <a:ext cx="1821658" cy="3345543"/>
          </a:xfrm>
          <a:prstGeom prst="rect">
            <a:avLst/>
          </a:prstGeom>
        </p:spPr>
      </p:pic>
      <p:sp>
        <p:nvSpPr>
          <p:cNvPr id="9" name="Rectangle 8">
            <a:hlinkClick r:id="rId5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00601" y="778933"/>
            <a:ext cx="3676506" cy="165100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love strawberry milkshakes so much that I have drunk all of mine! My milkshake is </a:t>
            </a:r>
            <a:r>
              <a:rPr lang="en-US" b="1" dirty="0">
                <a:latin typeface="Twinkl" pitchFamily="2" charset="77"/>
              </a:rPr>
              <a:t>empty</a:t>
            </a:r>
            <a:r>
              <a:rPr lang="en-US" dirty="0">
                <a:latin typeface="Twinkl" pitchFamily="2" charset="77"/>
              </a:rPr>
              <a:t>. Which glass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57701" y="814076"/>
            <a:ext cx="2686833" cy="161585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77"/>
              </a:rPr>
              <a:t>Great job! My milkshake is </a:t>
            </a:r>
            <a:r>
              <a:rPr lang="en-US" b="1" dirty="0">
                <a:solidFill>
                  <a:schemeClr val="bg1"/>
                </a:solidFill>
                <a:latin typeface="Twinkl" pitchFamily="2" charset="77"/>
              </a:rPr>
              <a:t>empty.</a:t>
            </a:r>
            <a:r>
              <a:rPr lang="en-US" dirty="0">
                <a:solidFill>
                  <a:schemeClr val="bg1"/>
                </a:solidFill>
                <a:latin typeface="Twinkl" pitchFamily="2" charset="77"/>
              </a:rPr>
              <a:t> I need to buy another one!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17" y="2813110"/>
            <a:ext cx="4382116" cy="3474955"/>
          </a:xfrm>
          <a:prstGeom prst="rect">
            <a:avLst/>
          </a:prstGeom>
        </p:spPr>
      </p:pic>
      <p:pic>
        <p:nvPicPr>
          <p:cNvPr id="8" name="Emp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5" y="2779350"/>
            <a:ext cx="1842197" cy="3383265"/>
          </a:xfrm>
          <a:prstGeom prst="rect">
            <a:avLst/>
          </a:prstGeom>
        </p:spPr>
      </p:pic>
      <p:pic>
        <p:nvPicPr>
          <p:cNvPr id="10" name="Fu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9" y="2780263"/>
            <a:ext cx="1841699" cy="3382351"/>
          </a:xfrm>
          <a:prstGeom prst="rect">
            <a:avLst/>
          </a:prstGeom>
        </p:spPr>
      </p:pic>
      <p:sp>
        <p:nvSpPr>
          <p:cNvPr id="12" name="Rectangle 11">
            <a:hlinkClick r:id="rId5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421716" y="517857"/>
            <a:ext cx="4171951" cy="1488743"/>
          </a:xfrm>
          <a:prstGeom prst="wedgeRoundRectCallout">
            <a:avLst>
              <a:gd name="adj1" fmla="val -58377"/>
              <a:gd name="adj2" fmla="val -216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I’m not sure which milkshake is mine. I have drunk some of my milkshake. My milkshake is </a:t>
            </a:r>
            <a:r>
              <a:rPr lang="en-US" b="1" dirty="0">
                <a:latin typeface="Twinkl" pitchFamily="2" charset="77"/>
              </a:rPr>
              <a:t>half full</a:t>
            </a:r>
            <a:r>
              <a:rPr lang="en-US" dirty="0">
                <a:latin typeface="Twinkl" pitchFamily="2" charset="77"/>
              </a:rPr>
              <a:t>.</a:t>
            </a:r>
          </a:p>
          <a:p>
            <a:r>
              <a:rPr lang="en-US" dirty="0">
                <a:latin typeface="Twinkl" pitchFamily="2" charset="77"/>
              </a:rPr>
              <a:t>Can you find it?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29161" y="517857"/>
            <a:ext cx="2686833" cy="1488743"/>
          </a:xfrm>
          <a:prstGeom prst="wedgeRoundRectCallout">
            <a:avLst>
              <a:gd name="adj1" fmla="val -63059"/>
              <a:gd name="adj2" fmla="val -313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Thank you for finding my milkshake. My milkshake is </a:t>
            </a:r>
            <a:r>
              <a:rPr lang="en-US" b="1" dirty="0">
                <a:latin typeface="Twinkl" pitchFamily="2" charset="77"/>
              </a:rPr>
              <a:t>half full</a:t>
            </a:r>
            <a:r>
              <a:rPr lang="en-US" dirty="0">
                <a:latin typeface="Twinkl" pitchFamily="2" charset="77"/>
              </a:rPr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2" y="225640"/>
            <a:ext cx="4083921" cy="2769496"/>
          </a:xfrm>
          <a:prstGeom prst="rect">
            <a:avLst/>
          </a:prstGeom>
        </p:spPr>
      </p:pic>
      <p:pic>
        <p:nvPicPr>
          <p:cNvPr id="5" name="Fu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0" y="2776371"/>
            <a:ext cx="1843819" cy="3386244"/>
          </a:xfrm>
          <a:prstGeom prst="rect">
            <a:avLst/>
          </a:prstGeom>
        </p:spPr>
      </p:pic>
      <p:pic>
        <p:nvPicPr>
          <p:cNvPr id="7" name="Emp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61" y="2817072"/>
            <a:ext cx="1821658" cy="3345543"/>
          </a:xfrm>
          <a:prstGeom prst="rect">
            <a:avLst/>
          </a:prstGeom>
        </p:spPr>
      </p:pic>
      <p:pic>
        <p:nvPicPr>
          <p:cNvPr id="4" name="Ha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41" y="2817072"/>
            <a:ext cx="1821657" cy="3345543"/>
          </a:xfrm>
          <a:prstGeom prst="rect">
            <a:avLst/>
          </a:prstGeom>
        </p:spPr>
      </p:pic>
      <p:sp>
        <p:nvSpPr>
          <p:cNvPr id="8" name="Rectangle 7">
            <a:hlinkClick r:id="rId6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24990" y="602523"/>
            <a:ext cx="4078817" cy="1183943"/>
          </a:xfrm>
          <a:prstGeom prst="wedgeRoundRectCallout">
            <a:avLst>
              <a:gd name="adj1" fmla="val -59027"/>
              <a:gd name="adj2" fmla="val -183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have nearly finished my milkshake. My milkshake is </a:t>
            </a:r>
            <a:r>
              <a:rPr lang="en-US" b="1" dirty="0">
                <a:latin typeface="Twinkl" pitchFamily="2" charset="77"/>
              </a:rPr>
              <a:t>nearly empty</a:t>
            </a:r>
            <a:r>
              <a:rPr lang="en-US" dirty="0">
                <a:latin typeface="Twinkl" pitchFamily="2" charset="77"/>
              </a:rPr>
              <a:t>. I wonder which one is mine.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524990" y="602523"/>
            <a:ext cx="3009348" cy="1183943"/>
          </a:xfrm>
          <a:prstGeom prst="wedgeRoundRectCallout">
            <a:avLst>
              <a:gd name="adj1" fmla="val -61065"/>
              <a:gd name="adj2" fmla="val -197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Yes, that’s my milkshake. My milkshake is </a:t>
            </a:r>
            <a:r>
              <a:rPr lang="en-US" b="1" dirty="0">
                <a:latin typeface="Twinkl" pitchFamily="2" charset="77"/>
              </a:rPr>
              <a:t>nearly empty</a:t>
            </a:r>
            <a:r>
              <a:rPr lang="en-US" dirty="0">
                <a:latin typeface="Twinkl" pitchFamily="2" charset="77"/>
              </a:rPr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2" y="253132"/>
            <a:ext cx="2137331" cy="288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82" y="2818557"/>
            <a:ext cx="1857730" cy="341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10" y="2818557"/>
            <a:ext cx="1857730" cy="3411792"/>
          </a:xfrm>
          <a:prstGeom prst="rect">
            <a:avLst/>
          </a:prstGeom>
        </p:spPr>
      </p:pic>
      <p:pic>
        <p:nvPicPr>
          <p:cNvPr id="8" name="nearly empt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38" y="2816899"/>
            <a:ext cx="1858632" cy="341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0" y="2821918"/>
            <a:ext cx="1855899" cy="3408431"/>
          </a:xfrm>
          <a:prstGeom prst="rect">
            <a:avLst/>
          </a:prstGeom>
        </p:spPr>
      </p:pic>
      <p:sp>
        <p:nvSpPr>
          <p:cNvPr id="10" name="Rectangle 9">
            <a:hlinkClick r:id="rId7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491316" y="599624"/>
            <a:ext cx="3528484" cy="1110643"/>
          </a:xfrm>
          <a:prstGeom prst="wedgeRoundRectCallout">
            <a:avLst>
              <a:gd name="adj1" fmla="val 59551"/>
              <a:gd name="adj2" fmla="val 3963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drink my milkshake very slowly. My milkshake is </a:t>
            </a:r>
            <a:r>
              <a:rPr lang="en-US" b="1" dirty="0">
                <a:latin typeface="Twinkl" pitchFamily="2" charset="77"/>
              </a:rPr>
              <a:t>nearly full</a:t>
            </a:r>
            <a:r>
              <a:rPr lang="en-US" dirty="0">
                <a:latin typeface="Twinkl" pitchFamily="2" charset="77"/>
              </a:rPr>
              <a:t>. Which milkshake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58713" y="599624"/>
            <a:ext cx="2924682" cy="1110643"/>
          </a:xfrm>
          <a:prstGeom prst="wedgeRoundRectCallout">
            <a:avLst>
              <a:gd name="adj1" fmla="val 63988"/>
              <a:gd name="adj2" fmla="val 259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Super! I have only had a little bit of my drink. My milkshake is </a:t>
            </a:r>
            <a:r>
              <a:rPr lang="en-US" b="1" dirty="0">
                <a:latin typeface="Twinkl" pitchFamily="2" charset="77"/>
              </a:rPr>
              <a:t>nearly full</a:t>
            </a:r>
            <a:r>
              <a:rPr lang="en-US" dirty="0"/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18" y="255140"/>
            <a:ext cx="2464582" cy="3124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64" y="3547533"/>
            <a:ext cx="1406599" cy="258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79" y="3547534"/>
            <a:ext cx="1406598" cy="2583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72" y="2743200"/>
            <a:ext cx="1406598" cy="2583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1" y="2743200"/>
            <a:ext cx="1390484" cy="2553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8" y="3547533"/>
            <a:ext cx="1390484" cy="2553677"/>
          </a:xfrm>
          <a:prstGeom prst="rect">
            <a:avLst/>
          </a:prstGeom>
        </p:spPr>
      </p:pic>
      <p:sp>
        <p:nvSpPr>
          <p:cNvPr id="10" name="Rectangle 9">
            <a:hlinkClick r:id="rId8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99705" y="1362901"/>
            <a:ext cx="2212451" cy="1236366"/>
          </a:xfrm>
          <a:prstGeom prst="wedgeRoundRectCallout">
            <a:avLst>
              <a:gd name="adj1" fmla="val -61397"/>
              <a:gd name="adj2" fmla="val 2072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77"/>
              </a:rPr>
              <a:t>My milkshake has the </a:t>
            </a:r>
            <a:r>
              <a:rPr lang="en-US" b="1" dirty="0">
                <a:latin typeface="Twinkl" pitchFamily="2" charset="77"/>
              </a:rPr>
              <a:t>most</a:t>
            </a:r>
            <a:r>
              <a:rPr lang="en-US" dirty="0">
                <a:latin typeface="Twinkl" pitchFamily="2" charset="77"/>
              </a:rPr>
              <a:t>. Which one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20840" y="1362901"/>
            <a:ext cx="2213482" cy="1236366"/>
          </a:xfrm>
          <a:prstGeom prst="wedgeRoundRectCallout">
            <a:avLst>
              <a:gd name="adj1" fmla="val 60640"/>
              <a:gd name="adj2" fmla="val -94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My milkshake has the </a:t>
            </a:r>
            <a:r>
              <a:rPr lang="en-US" b="1" dirty="0">
                <a:latin typeface="Twinkl" pitchFamily="2" charset="77"/>
              </a:rPr>
              <a:t>least</a:t>
            </a:r>
            <a:r>
              <a:rPr lang="en-US" dirty="0">
                <a:latin typeface="Twinkl" pitchFamily="2" charset="77"/>
              </a:rPr>
              <a:t>. Which one is mine? </a:t>
            </a:r>
          </a:p>
        </p:txBody>
      </p:sp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3200" dirty="0">
                <a:latin typeface="Twinkl" pitchFamily="2" charset="77"/>
              </a:rPr>
              <a:t>Oh no! They have mixed them up again.</a:t>
            </a:r>
            <a:endParaRPr lang="en-GB" sz="3200" dirty="0">
              <a:latin typeface="+mn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488151" y="5469465"/>
            <a:ext cx="5185712" cy="752258"/>
          </a:xfrm>
          <a:prstGeom prst="wedgeRoundRectCallout">
            <a:avLst>
              <a:gd name="adj1" fmla="val 53797"/>
              <a:gd name="adj2" fmla="val -197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Talk about which milkshake has the </a:t>
            </a:r>
            <a:r>
              <a:rPr lang="en-US" b="1" dirty="0"/>
              <a:t>most</a:t>
            </a:r>
            <a:r>
              <a:rPr lang="en-US" dirty="0"/>
              <a:t> and the </a:t>
            </a:r>
            <a:r>
              <a:rPr lang="en-US" b="1" dirty="0"/>
              <a:t>least</a:t>
            </a:r>
            <a:r>
              <a:rPr lang="en-US" dirty="0"/>
              <a:t>. When you are ready, click on me</a:t>
            </a:r>
            <a:endParaRPr lang="en-US" dirty="0"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1514324"/>
            <a:ext cx="1655122" cy="2169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63" y="1643625"/>
            <a:ext cx="2313736" cy="1834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60" y="4354649"/>
            <a:ext cx="1651342" cy="2229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8" y="2709383"/>
            <a:ext cx="1408865" cy="258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88" y="2707487"/>
            <a:ext cx="1409853" cy="2589248"/>
          </a:xfrm>
          <a:prstGeom prst="rect">
            <a:avLst/>
          </a:prstGeom>
        </p:spPr>
      </p:pic>
      <p:sp>
        <p:nvSpPr>
          <p:cNvPr id="11" name="Rectangle 10">
            <a:hlinkClick r:id="rId7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29722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29739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3200" dirty="0">
                <a:latin typeface="Twinkl" pitchFamily="2" charset="77"/>
              </a:rPr>
              <a:t>Thank you for helping the monsters with their milkshake mix up.</a:t>
            </a:r>
            <a:endParaRPr lang="en-GB" sz="3200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0559" y="3698425"/>
            <a:ext cx="1402915" cy="501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full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373682" y="3698425"/>
            <a:ext cx="1402915" cy="5010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nearly full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6805" y="3698425"/>
            <a:ext cx="1402915" cy="5010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half full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9928" y="3698425"/>
            <a:ext cx="1402915" cy="5010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nearly empty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83051" y="3698425"/>
            <a:ext cx="1402915" cy="5010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empty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1" y="1853613"/>
            <a:ext cx="1344707" cy="1762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9" y="2328902"/>
            <a:ext cx="1541540" cy="1222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1" y="2442022"/>
            <a:ext cx="1507042" cy="1021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60" y="1912833"/>
            <a:ext cx="1213520" cy="1638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1" y="1961830"/>
            <a:ext cx="1305032" cy="1654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2" y="4375933"/>
            <a:ext cx="859567" cy="1578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1" y="4398241"/>
            <a:ext cx="834907" cy="1533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72" y="4375259"/>
            <a:ext cx="859934" cy="15793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56" y="4399302"/>
            <a:ext cx="834329" cy="15322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45" y="4398241"/>
            <a:ext cx="831848" cy="1527720"/>
          </a:xfrm>
          <a:prstGeom prst="rect">
            <a:avLst/>
          </a:prstGeom>
        </p:spPr>
      </p:pic>
      <p:sp>
        <p:nvSpPr>
          <p:cNvPr id="22" name="Rectangle 21">
            <a:hlinkClick r:id="rId12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9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D30A8AEEEC6F458D897C2D97D6E790" ma:contentTypeVersion="10" ma:contentTypeDescription="Create a new document." ma:contentTypeScope="" ma:versionID="3005dcdc2ca0d29153a306dc6ac4a4ef">
  <xsd:schema xmlns:xsd="http://www.w3.org/2001/XMLSchema" xmlns:xs="http://www.w3.org/2001/XMLSchema" xmlns:p="http://schemas.microsoft.com/office/2006/metadata/properties" xmlns:ns2="96dc2382-75c3-4994-a1be-61a5761fed64" targetNamespace="http://schemas.microsoft.com/office/2006/metadata/properties" ma:root="true" ma:fieldsID="05eb5aabb442e0977a5578f56bfdbff4" ns2:_="">
    <xsd:import namespace="96dc2382-75c3-4994-a1be-61a5761fe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2382-75c3-4994-a1be-61a5761fe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B54ED4-D7E5-473B-9184-E0552E3BC3FF}"/>
</file>

<file path=customXml/itemProps2.xml><?xml version="1.0" encoding="utf-8"?>
<ds:datastoreItem xmlns:ds="http://schemas.openxmlformats.org/officeDocument/2006/customXml" ds:itemID="{E3EB97AC-81A8-4A1F-ACA0-6B998C2E7EE2}"/>
</file>

<file path=customXml/itemProps3.xml><?xml version="1.0" encoding="utf-8"?>
<ds:datastoreItem xmlns:ds="http://schemas.openxmlformats.org/officeDocument/2006/customXml" ds:itemID="{D9635760-19C2-4D5A-B3F4-56518B717F2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183</TotalTime>
  <Words>322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Twinkl</vt:lpstr>
      <vt:lpstr>Office Theme</vt:lpstr>
      <vt:lpstr>PowerPoint Presentation</vt:lpstr>
      <vt:lpstr>The Cafe Is Open</vt:lpstr>
      <vt:lpstr>Milkshake Mix Up!</vt:lpstr>
      <vt:lpstr>PowerPoint Presentation</vt:lpstr>
      <vt:lpstr>PowerPoint Presentation</vt:lpstr>
      <vt:lpstr>PowerPoint Presentation</vt:lpstr>
      <vt:lpstr>PowerPoint Presentation</vt:lpstr>
      <vt:lpstr>Oh no! They have mixed them up again.</vt:lpstr>
      <vt:lpstr>Thank you for helping the monsters with their milkshake mix up.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room 07</cp:lastModifiedBy>
  <cp:revision>11</cp:revision>
  <dcterms:created xsi:type="dcterms:W3CDTF">2020-05-04T11:47:50Z</dcterms:created>
  <dcterms:modified xsi:type="dcterms:W3CDTF">2020-05-07T19:34:37Z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0x01010027D30A8AEEEC6F458D897C2D97D6E790</vt:lpwstr>
  </property>
</Properties>
</file>